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5" r:id="rId6"/>
    <p:sldId id="295" r:id="rId7"/>
    <p:sldId id="290" r:id="rId8"/>
    <p:sldId id="310" r:id="rId9"/>
    <p:sldId id="263" r:id="rId10"/>
    <p:sldId id="309" r:id="rId11"/>
    <p:sldId id="286" r:id="rId12"/>
    <p:sldId id="312" r:id="rId13"/>
    <p:sldId id="262" r:id="rId14"/>
    <p:sldId id="282" r:id="rId15"/>
    <p:sldId id="287" r:id="rId16"/>
    <p:sldId id="288" r:id="rId17"/>
    <p:sldId id="289" r:id="rId18"/>
    <p:sldId id="269" r:id="rId19"/>
    <p:sldId id="296" r:id="rId20"/>
    <p:sldId id="279" r:id="rId21"/>
    <p:sldId id="297" r:id="rId22"/>
    <p:sldId id="298" r:id="rId23"/>
    <p:sldId id="280" r:id="rId24"/>
    <p:sldId id="299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271" r:id="rId42"/>
    <p:sldId id="294" r:id="rId43"/>
    <p:sldId id="308" r:id="rId44"/>
    <p:sldId id="285" r:id="rId45"/>
    <p:sldId id="284" r:id="rId46"/>
    <p:sldId id="281" r:id="rId47"/>
    <p:sldId id="293" r:id="rId48"/>
    <p:sldId id="291" r:id="rId49"/>
    <p:sldId id="292" r:id="rId50"/>
    <p:sldId id="26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7449" autoAdjust="0"/>
  </p:normalViewPr>
  <p:slideViewPr>
    <p:cSldViewPr snapToGrid="0">
      <p:cViewPr varScale="1">
        <p:scale>
          <a:sx n="159" d="100"/>
          <a:sy n="159" d="100"/>
        </p:scale>
        <p:origin x="228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11/8/2020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cannespaysdelerins.fr/docs/guide_Eco_construire2020_web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920449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Stage </a:t>
            </a:r>
            <a:r>
              <a:rPr lang="en-US" sz="6600" cap="none" dirty="0" err="1"/>
              <a:t>Cliiink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 err="1"/>
              <a:t>Octobre</a:t>
            </a:r>
            <a:r>
              <a:rPr lang="en-US" sz="2000" dirty="0"/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4823" y="1807039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(moins de 2 ans)</a:t>
            </a:r>
          </a:p>
          <a:p>
            <a:r>
              <a:rPr lang="fr-FR" dirty="0"/>
              <a:t>~2 000 000 de dépôts atteints fin 2019</a:t>
            </a:r>
          </a:p>
          <a:p>
            <a:r>
              <a:rPr lang="fr-FR" dirty="0"/>
              <a:t>2 885 abonnés</a:t>
            </a:r>
          </a:p>
          <a:p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19" y="3631476"/>
            <a:ext cx="4421806" cy="27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(détection d’anomalies)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263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Ajout de 93 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603036"/>
            <a:ext cx="8767860" cy="3630902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ANALYSE ET MODELISATION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OUVERTURE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+ de 80 graphiques :</a:t>
            </a:r>
          </a:p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collecteurs par ville, marque, volume, types de collecteur ou de tri </a:t>
            </a:r>
          </a:p>
          <a:p>
            <a:pPr lvl="1"/>
            <a:r>
              <a:rPr lang="fr-FR" dirty="0"/>
              <a:t>Répartition des collecteurs par ville et types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(et évolution)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78D44-25D7-43AF-9CF9-AF00125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4" y="2290512"/>
            <a:ext cx="3614286" cy="3447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991FA-078C-4D11-A7D6-EC83151D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38" y="2290512"/>
            <a:ext cx="4081798" cy="33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sites de collecteurs dans la CACPL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EB79B-D27E-42BE-A1D9-47C871F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3" y="1729734"/>
            <a:ext cx="10413332" cy="45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1315952" y="5448300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52987A-F34B-4F92-94ED-D3545529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7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697831" y="5388141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</a:t>
            </a:r>
            <a:r>
              <a:rPr lang="fr-FR">
                <a:solidFill>
                  <a:schemeClr val="accent1"/>
                </a:solidFill>
              </a:rPr>
              <a:t>inverse avec </a:t>
            </a:r>
            <a:r>
              <a:rPr lang="fr-FR" dirty="0">
                <a:solidFill>
                  <a:schemeClr val="accent1"/>
                </a:solidFill>
              </a:rPr>
              <a:t>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21D00-BEB3-445B-9459-58609D71A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5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996E3DE-75AB-4EDE-9C5C-AB5EA69D5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58" y="1572366"/>
            <a:ext cx="7210924" cy="251582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7067BC-F80E-4A3C-87C5-F86A4F9B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7" y="4174166"/>
            <a:ext cx="7210925" cy="23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(peu impliqués)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78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10" y="4089801"/>
            <a:ext cx="5288881" cy="2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8A8-2DC3-49CA-8BD7-3B95A66D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 de l’équipe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5D8AF1-71B9-4220-B2BC-F8AC6232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06" y="1783532"/>
            <a:ext cx="5039388" cy="4621227"/>
          </a:xfrm>
        </p:spPr>
      </p:pic>
    </p:spTree>
    <p:extLst>
      <p:ext uri="{BB962C8B-B14F-4D97-AF65-F5344CB8AC3E}">
        <p14:creationId xmlns:p14="http://schemas.microsoft.com/office/powerpoint/2010/main" val="307973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délicats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correspondre l’inventaire des collecteurs avec les étiquettes des différents jeux de donnés (sans standardisation)</a:t>
            </a:r>
          </a:p>
          <a:p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</a:t>
            </a:r>
            <a:r>
              <a:rPr lang="fr-FR"/>
              <a:t>celles carroyées</a:t>
            </a:r>
            <a:r>
              <a:rPr lang="fr-FR" dirty="0"/>
              <a:t>) pour établir des dépendances avec les données démographiques (densité de population, familles nombreuses, niveaux de vie…)</a:t>
            </a:r>
          </a:p>
          <a:p>
            <a:pPr lvl="1"/>
            <a:r>
              <a:rPr lang="fr-FR" dirty="0"/>
              <a:t>Données SIRENE pour mieux mesurer l’incidence de chaque secteur d’activité</a:t>
            </a:r>
          </a:p>
          <a:p>
            <a:pPr lvl="1"/>
            <a:r>
              <a:rPr lang="fr-FR" dirty="0"/>
              <a:t>Données météorologiques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10162308" cy="4038600"/>
          </a:xfrm>
        </p:spPr>
        <p:txBody>
          <a:bodyPr/>
          <a:lstStyle/>
          <a:p>
            <a:r>
              <a:rPr lang="fr-FR" dirty="0"/>
              <a:t>Dans le cadre d’une formation Simplon Dev Web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Améliorer la carte en travaillant directement avec Leaflet.js</a:t>
            </a:r>
          </a:p>
          <a:p>
            <a:pPr lvl="2"/>
            <a:r>
              <a:rPr lang="fr-FR" dirty="0"/>
              <a:t>Rajouter des couches/vues/filtres supplémentaires</a:t>
            </a:r>
          </a:p>
          <a:p>
            <a:pPr lvl="2"/>
            <a:r>
              <a:rPr lang="fr-FR" dirty="0"/>
              <a:t>Travailler son interactivité</a:t>
            </a:r>
          </a:p>
          <a:p>
            <a:pPr lvl="1"/>
            <a:r>
              <a:rPr lang="fr-FR" dirty="0"/>
              <a:t>Transformer le tableau de bord en service</a:t>
            </a:r>
          </a:p>
          <a:p>
            <a:pPr lvl="1"/>
            <a:r>
              <a:rPr lang="fr-FR" dirty="0"/>
              <a:t>Créer une API</a:t>
            </a:r>
          </a:p>
        </p:txBody>
      </p:sp>
    </p:spTree>
    <p:extLst>
      <p:ext uri="{BB962C8B-B14F-4D97-AF65-F5344CB8AC3E}">
        <p14:creationId xmlns:p14="http://schemas.microsoft.com/office/powerpoint/2010/main" val="3723675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Dans le cadre d’une formation Simplon IA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7E42-75D9-42EA-BED3-30622508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 et transition écologique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547F-D524-4BE7-B534-8E1F1714B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Pôle Environnement Cadre de Vie et Transition Énergétique</a:t>
            </a:r>
          </a:p>
          <a:p>
            <a:r>
              <a:rPr lang="fr-FR" dirty="0"/>
              <a:t>Chiffres clés (2019)</a:t>
            </a:r>
          </a:p>
          <a:p>
            <a:pPr lvl="1"/>
            <a:r>
              <a:rPr lang="fr-FR" dirty="0"/>
              <a:t>165 agents</a:t>
            </a:r>
          </a:p>
          <a:p>
            <a:pPr lvl="1"/>
            <a:r>
              <a:rPr lang="fr-FR" dirty="0"/>
              <a:t>14 900 tournées</a:t>
            </a:r>
          </a:p>
          <a:p>
            <a:pPr lvl="1"/>
            <a:r>
              <a:rPr lang="fr-FR" dirty="0"/>
              <a:t>10 679 tonnes d’emballages ménagers recyclables collectées </a:t>
            </a:r>
            <a:br>
              <a:rPr lang="fr-FR" dirty="0"/>
            </a:br>
            <a:r>
              <a:rPr lang="fr-FR" dirty="0"/>
              <a:t>(77 136 t d’ordures ménagères, 5 133 t de verre et 540 t de textiles)</a:t>
            </a:r>
          </a:p>
          <a:p>
            <a:r>
              <a:rPr lang="fr-FR" dirty="0"/>
              <a:t>Lauréate des Trophées Climat Energie en 2019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2DA95-36EC-448E-B20B-F4628AA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91" y="4387088"/>
            <a:ext cx="2563368" cy="1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avec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7400"/>
            <a:ext cx="7312429" cy="4191000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/>
              </a:rPr>
              <a:t>Guide éco-construire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Conçu par le Pays de Grasse</a:t>
            </a:r>
          </a:p>
          <a:p>
            <a:pPr lvl="1"/>
            <a:r>
              <a:rPr lang="fr-FR" dirty="0"/>
              <a:t>Présente les informations et les possibilités de financements en matière de construction ou rénovation de son habitat</a:t>
            </a:r>
          </a:p>
          <a:p>
            <a:r>
              <a:rPr lang="fr-FR" dirty="0" err="1"/>
              <a:t>Wiiiz</a:t>
            </a:r>
            <a:r>
              <a:rPr lang="fr-FR" dirty="0"/>
              <a:t> pour la mobilité électrique</a:t>
            </a:r>
          </a:p>
          <a:p>
            <a:pPr lvl="1"/>
            <a:r>
              <a:rPr lang="fr-FR" dirty="0"/>
              <a:t>avec les agglomérations Sophia Antipolis et Pays de Grasse</a:t>
            </a:r>
          </a:p>
          <a:p>
            <a:pPr lvl="1"/>
            <a:r>
              <a:rPr lang="fr-FR" dirty="0"/>
              <a:t>95 bornes de recharge pour véhicules électriques en 2019</a:t>
            </a:r>
          </a:p>
          <a:p>
            <a:pPr marL="274320" lvl="1" indent="0">
              <a:buNone/>
            </a:pPr>
            <a:r>
              <a:rPr lang="fr-FR" dirty="0"/>
              <a:t>(28 dans la CACPL)</a:t>
            </a:r>
          </a:p>
          <a:p>
            <a:pPr lvl="1"/>
            <a:r>
              <a:rPr lang="fr-FR" dirty="0"/>
              <a:t>7 900 charges et 165 abonnées</a:t>
            </a:r>
          </a:p>
          <a:p>
            <a:r>
              <a:rPr lang="fr-FR" dirty="0"/>
              <a:t>Distribution gratuite de composteurs et formation</a:t>
            </a:r>
          </a:p>
          <a:p>
            <a:pPr lvl="1"/>
            <a:r>
              <a:rPr lang="fr-FR" dirty="0"/>
              <a:t>153 composteurs individuels</a:t>
            </a:r>
          </a:p>
          <a:p>
            <a:pPr lvl="1"/>
            <a:r>
              <a:rPr lang="fr-FR" dirty="0"/>
              <a:t>5 composteurs collectifs en pied d’immeuble et 1 sur voie publique</a:t>
            </a:r>
          </a:p>
          <a:p>
            <a:pPr lvl="1"/>
            <a:r>
              <a:rPr lang="fr-FR" dirty="0"/>
              <a:t>35 lombricomposteurs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F5F0-1B2F-4F5A-8172-EB805691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607" y="1287780"/>
            <a:ext cx="1881249" cy="1881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6143B-28B7-4A6B-A92F-7E77542B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4" y="4952351"/>
            <a:ext cx="3528646" cy="1357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4532F-0F75-4D6B-BCA1-08CB756E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079" y="3429000"/>
            <a:ext cx="2704947" cy="13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de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634728" cy="40386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Modernisation du réseau de transport (Palm Express) </a:t>
            </a:r>
          </a:p>
          <a:p>
            <a:r>
              <a:rPr lang="fr-FR" dirty="0"/>
              <a:t>2 nouveaux dispositifs d’accompagnement</a:t>
            </a:r>
          </a:p>
          <a:p>
            <a:pPr lvl="1"/>
            <a:r>
              <a:rPr lang="fr-FR" dirty="0"/>
              <a:t>Opération Programmée d’Amélioration de l’Habitat (OPAH)</a:t>
            </a:r>
          </a:p>
          <a:p>
            <a:pPr lvl="1"/>
            <a:r>
              <a:rPr lang="fr-FR" dirty="0"/>
              <a:t>Programme Opérationnel de Prévention et d’Accompagnement des Copropriétés (POPAC)</a:t>
            </a:r>
          </a:p>
          <a:p>
            <a:r>
              <a:rPr lang="fr-FR" dirty="0"/>
              <a:t>Relais Tri Mobile</a:t>
            </a:r>
          </a:p>
          <a:p>
            <a:pPr lvl="1"/>
            <a:r>
              <a:rPr lang="fr-FR" dirty="0"/>
              <a:t>Service ponctuel de proximité de collecte des petits encombrants, appareils électroménagers (D3E), déchets dangereux…</a:t>
            </a:r>
          </a:p>
          <a:p>
            <a:r>
              <a:rPr lang="fr-FR" dirty="0"/>
              <a:t>Ateliers Objectif Zéro Déchet</a:t>
            </a:r>
          </a:p>
          <a:p>
            <a:pPr lvl="1"/>
            <a:r>
              <a:rPr lang="fr-FR" dirty="0"/>
              <a:t>255 familles accompagnées dans la réduction des déchets</a:t>
            </a:r>
          </a:p>
          <a:p>
            <a:pPr lvl="1"/>
            <a:r>
              <a:rPr lang="fr-FR" dirty="0"/>
              <a:t>saison 3 depuis septembre</a:t>
            </a:r>
          </a:p>
          <a:p>
            <a:r>
              <a:rPr lang="fr-FR" dirty="0" err="1"/>
              <a:t>Cliiink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4FD76-DB44-4F92-AAC0-0D3E65CE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13" y="4652199"/>
            <a:ext cx="3061034" cy="1152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FC9BE-FB81-41A1-96B4-F6BE6527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52" y="1668886"/>
            <a:ext cx="2629395" cy="1314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63587-8B98-41BD-9FF7-FEC1C4EB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862" y="3666062"/>
            <a:ext cx="14382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912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5613</TotalTime>
  <Words>1675</Words>
  <Application>Microsoft Office PowerPoint</Application>
  <PresentationFormat>Widescreen</PresentationFormat>
  <Paragraphs>292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Corbel</vt:lpstr>
      <vt:lpstr>Wingdings</vt:lpstr>
      <vt:lpstr>Basis</vt:lpstr>
      <vt:lpstr>Stage Cliiink</vt:lpstr>
      <vt:lpstr>MENU</vt:lpstr>
      <vt:lpstr>CONTEXTE</vt:lpstr>
      <vt:lpstr>Environnement et enjeux</vt:lpstr>
      <vt:lpstr>Conséquences futures</vt:lpstr>
      <vt:lpstr>CACPL</vt:lpstr>
      <vt:lpstr>CACPL et transition écologique</vt:lpstr>
      <vt:lpstr>Initiatives avec la CACPL</vt:lpstr>
      <vt:lpstr>Initiatives de la CACPL</vt:lpstr>
      <vt:lpstr>PowerPoint Presentation</vt:lpstr>
      <vt:lpstr>Cliiink dans la CACPL</vt:lpstr>
      <vt:lpstr>Cliiink dans la CACPL : Initiatives récentes</vt:lpstr>
      <vt:lpstr>Perspectives du stage</vt:lpstr>
      <vt:lpstr>Objet du stage</vt:lpstr>
      <vt:lpstr>Analyse  et  MODELISATION</vt:lpstr>
      <vt:lpstr>Jeu de données initial</vt:lpstr>
      <vt:lpstr>Analyse et traitement</vt:lpstr>
      <vt:lpstr>Modélisation théorique</vt:lpstr>
      <vt:lpstr>Base De Données</vt:lpstr>
      <vt:lpstr>Nouveau jeu de données sur la collecte du verre</vt:lpstr>
      <vt:lpstr>Modélisation théorique</vt:lpstr>
      <vt:lpstr>data visualisation</vt:lpstr>
      <vt:lpstr>Génération de graphiques</vt:lpstr>
      <vt:lpstr>Répartition des collecteurs dans la CACPL</vt:lpstr>
      <vt:lpstr>Nombre de sites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Planification et gestion</vt:lpstr>
      <vt:lpstr>Méthode agile</vt:lpstr>
      <vt:lpstr>Planning et avancement</vt:lpstr>
      <vt:lpstr>Contribution de l’équipe</vt:lpstr>
      <vt:lpstr>Ouverture</vt:lpstr>
      <vt:lpstr>Prolongements délicats</vt:lpstr>
      <vt:lpstr>Prolongements envisageables</vt:lpstr>
      <vt:lpstr>Prolongements envisageables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50</cp:revision>
  <dcterms:created xsi:type="dcterms:W3CDTF">2020-10-27T15:20:52Z</dcterms:created>
  <dcterms:modified xsi:type="dcterms:W3CDTF">2020-11-09T12:59:09Z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